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5" r:id="rId5"/>
    <p:sldId id="305" r:id="rId6"/>
    <p:sldId id="306" r:id="rId7"/>
    <p:sldId id="307" r:id="rId8"/>
    <p:sldId id="308" r:id="rId9"/>
    <p:sldId id="309" r:id="rId10"/>
    <p:sldId id="273" r:id="rId11"/>
    <p:sldId id="274" r:id="rId12"/>
    <p:sldId id="272" r:id="rId13"/>
    <p:sldId id="276" r:id="rId14"/>
    <p:sldId id="275" r:id="rId15"/>
    <p:sldId id="291" r:id="rId16"/>
    <p:sldId id="277" r:id="rId17"/>
    <p:sldId id="27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CCFF"/>
    <a:srgbClr val="99CCFF"/>
    <a:srgbClr val="FFFF99"/>
    <a:srgbClr val="006600"/>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Acts: 4:32- 5:11</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052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Repentance and forgiveness of sins will be </a:t>
            </a:r>
          </a:p>
          <a:p>
            <a:pPr algn="ctr">
              <a:buNone/>
            </a:pPr>
            <a:r>
              <a:rPr lang="en-US" sz="3000" dirty="0">
                <a:solidFill>
                  <a:schemeClr val="tx1"/>
                </a:solidFill>
                <a:latin typeface="Arial Narrow" pitchFamily="34" charset="0"/>
                <a:cs typeface="Times New Roman" pitchFamily="18" charset="0"/>
              </a:rPr>
              <a:t>preached  in his name to all nations, </a:t>
            </a:r>
          </a:p>
          <a:p>
            <a:pPr algn="ctr">
              <a:buNone/>
            </a:pPr>
            <a:r>
              <a:rPr lang="en-US" sz="3000" dirty="0">
                <a:solidFill>
                  <a:schemeClr val="tx1"/>
                </a:solidFill>
                <a:latin typeface="Arial Narrow" pitchFamily="34" charset="0"/>
                <a:cs typeface="Times New Roman" pitchFamily="18" charset="0"/>
              </a:rPr>
              <a:t>beginning at Jerusalem</a:t>
            </a:r>
            <a:r>
              <a:rPr lang="en-US" sz="3000" dirty="0">
                <a:solidFill>
                  <a:schemeClr val="tx1"/>
                </a:solidFill>
                <a:latin typeface="Arial Narrow" pitchFamily="34" charset="0"/>
                <a:cs typeface="Times New Roman" pitchFamily="18" charset="0"/>
              </a:rPr>
              <a:t>.</a:t>
            </a:r>
          </a:p>
          <a:p>
            <a:pPr algn="ctr">
              <a:buNone/>
            </a:pPr>
            <a:r>
              <a:rPr lang="en-US" sz="3000" dirty="0">
                <a:solidFill>
                  <a:schemeClr val="tx1"/>
                </a:solidFill>
                <a:latin typeface="Arial Narrow" pitchFamily="34" charset="0"/>
                <a:cs typeface="Times New Roman" pitchFamily="18" charset="0"/>
              </a:rPr>
              <a:t>(</a:t>
            </a:r>
            <a:r>
              <a:rPr lang="en-US" sz="3000" dirty="0" err="1">
                <a:solidFill>
                  <a:schemeClr val="tx1"/>
                </a:solidFill>
                <a:latin typeface="Arial Narrow" pitchFamily="34" charset="0"/>
                <a:cs typeface="Times New Roman" pitchFamily="18" charset="0"/>
              </a:rPr>
              <a:t>Lk</a:t>
            </a:r>
            <a:r>
              <a:rPr lang="en-US" sz="3000" dirty="0">
                <a:solidFill>
                  <a:schemeClr val="tx1"/>
                </a:solidFill>
                <a:latin typeface="Arial Narrow" pitchFamily="34" charset="0"/>
                <a:cs typeface="Times New Roman" pitchFamily="18" charset="0"/>
              </a:rPr>
              <a:t>. 24:47).</a:t>
            </a:r>
            <a:endParaRPr lang="en-US" sz="3000" dirty="0">
              <a:solidFill>
                <a:schemeClr val="tx1"/>
              </a:solidFill>
              <a:latin typeface="Arial Narrow" pitchFamily="34" charset="0"/>
              <a:cs typeface="Times New Roman" pitchFamily="18" charset="0"/>
            </a:endParaRP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860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3124200"/>
            <a:ext cx="9144000" cy="11430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Jesus Christ, God of all peoples and </a:t>
            </a:r>
          </a:p>
          <a:p>
            <a:pPr marL="0" indent="0" algn="ctr">
              <a:buNone/>
            </a:pPr>
            <a:r>
              <a:rPr lang="en-US" sz="3000" dirty="0">
                <a:solidFill>
                  <a:schemeClr val="tx1"/>
                </a:solidFill>
                <a:latin typeface="Arial Narrow" pitchFamily="34" charset="0"/>
                <a:cs typeface="Times New Roman" pitchFamily="18" charset="0"/>
              </a:rPr>
              <a:t>Lord of all things created, illuminate </a:t>
            </a:r>
          </a:p>
          <a:p>
            <a:pPr marL="0" indent="0" algn="ctr">
              <a:buNone/>
            </a:pPr>
            <a:r>
              <a:rPr lang="en-US" sz="3000" dirty="0">
                <a:solidFill>
                  <a:schemeClr val="tx1"/>
                </a:solidFill>
                <a:latin typeface="Arial Narrow" pitchFamily="34" charset="0"/>
                <a:cs typeface="Times New Roman" pitchFamily="18" charset="0"/>
              </a:rPr>
              <a:t>the entire world by the light of </a:t>
            </a:r>
          </a:p>
          <a:p>
            <a:pPr marL="0" indent="0" algn="ctr">
              <a:buNone/>
            </a:pPr>
            <a:r>
              <a:rPr lang="en-US" sz="3000" dirty="0">
                <a:solidFill>
                  <a:schemeClr val="tx1"/>
                </a:solidFill>
                <a:latin typeface="Arial Narrow" pitchFamily="34" charset="0"/>
                <a:cs typeface="Times New Roman" pitchFamily="18" charset="0"/>
              </a:rPr>
              <a:t>your gospel.</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5814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Like the apostles who preached the </a:t>
            </a:r>
          </a:p>
          <a:p>
            <a:pPr marL="0" indent="0" algn="ctr">
              <a:buNone/>
            </a:pPr>
            <a:r>
              <a:rPr lang="en-US" sz="3000" dirty="0">
                <a:solidFill>
                  <a:schemeClr val="tx1"/>
                </a:solidFill>
                <a:latin typeface="Arial Narrow" pitchFamily="34" charset="0"/>
                <a:cs typeface="Times New Roman" pitchFamily="18" charset="0"/>
              </a:rPr>
              <a:t>gospel everywhere, I shall pass on the </a:t>
            </a:r>
            <a:r>
              <a:rPr lang="en-US" sz="3000" dirty="0">
                <a:solidFill>
                  <a:schemeClr val="tx1"/>
                </a:solidFill>
                <a:latin typeface="Arial Narrow" pitchFamily="34" charset="0"/>
                <a:cs typeface="Times New Roman" pitchFamily="18" charset="0"/>
              </a:rPr>
              <a:t>gospel </a:t>
            </a:r>
            <a:r>
              <a:rPr lang="en-US" sz="3000" dirty="0">
                <a:solidFill>
                  <a:schemeClr val="tx1"/>
                </a:solidFill>
                <a:latin typeface="Arial Narrow" pitchFamily="34" charset="0"/>
                <a:cs typeface="Times New Roman" pitchFamily="18" charset="0"/>
              </a:rPr>
              <a:t>message to all according </a:t>
            </a:r>
            <a:r>
              <a:rPr lang="en-US" sz="3000" dirty="0">
                <a:solidFill>
                  <a:schemeClr val="tx1"/>
                </a:solidFill>
                <a:latin typeface="Arial Narrow" pitchFamily="34" charset="0"/>
                <a:cs typeface="Times New Roman" pitchFamily="18" charset="0"/>
              </a:rPr>
              <a:t>to my </a:t>
            </a:r>
            <a:r>
              <a:rPr lang="en-US" sz="3000" dirty="0">
                <a:solidFill>
                  <a:schemeClr val="tx1"/>
                </a:solidFill>
                <a:latin typeface="Arial Narrow" pitchFamily="34" charset="0"/>
                <a:cs typeface="Times New Roman" pitchFamily="18" charset="0"/>
              </a:rPr>
              <a:t>state of life.</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066800"/>
            <a:ext cx="8991600" cy="51054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362200"/>
            <a:ext cx="8915400" cy="914400"/>
          </a:xfrm>
        </p:spPr>
        <p:txBody>
          <a:bodyPr>
            <a:noAutofit/>
          </a:bodyPr>
          <a:lstStyle/>
          <a:p>
            <a:pPr marL="0" indent="0" algn="just">
              <a:buNone/>
            </a:pPr>
            <a:r>
              <a:rPr lang="en-US" sz="2900" dirty="0">
                <a:solidFill>
                  <a:schemeClr val="tx1"/>
                </a:solidFill>
                <a:latin typeface="Arial Narrow" pitchFamily="34" charset="0"/>
                <a:cs typeface="Times New Roman" pitchFamily="18" charset="0"/>
              </a:rPr>
              <a:t>	</a:t>
            </a:r>
            <a:r>
              <a:rPr lang="en-US" sz="2900" dirty="0">
                <a:solidFill>
                  <a:schemeClr val="tx1"/>
                </a:solidFill>
                <a:latin typeface="Arial Narrow" pitchFamily="34" charset="0"/>
                <a:cs typeface="Times New Roman" pitchFamily="18" charset="0"/>
              </a:rPr>
              <a:t>The one People of God is accordingly present in all the </a:t>
            </a:r>
            <a:r>
              <a:rPr lang="en-US" sz="2900" dirty="0">
                <a:solidFill>
                  <a:schemeClr val="tx1"/>
                </a:solidFill>
                <a:latin typeface="Arial Narrow" pitchFamily="34" charset="0"/>
                <a:cs typeface="Times New Roman" pitchFamily="18" charset="0"/>
              </a:rPr>
              <a:t>nations of </a:t>
            </a:r>
            <a:r>
              <a:rPr lang="en-US" sz="2900" dirty="0">
                <a:solidFill>
                  <a:schemeClr val="tx1"/>
                </a:solidFill>
                <a:latin typeface="Arial Narrow" pitchFamily="34" charset="0"/>
                <a:cs typeface="Times New Roman" pitchFamily="18" charset="0"/>
              </a:rPr>
              <a:t>the earth, since its citizens, who are taken from all </a:t>
            </a:r>
            <a:r>
              <a:rPr lang="en-US" sz="2900" dirty="0">
                <a:solidFill>
                  <a:schemeClr val="tx1"/>
                </a:solidFill>
                <a:latin typeface="Arial Narrow" pitchFamily="34" charset="0"/>
                <a:cs typeface="Times New Roman" pitchFamily="18" charset="0"/>
              </a:rPr>
              <a:t>nations, are </a:t>
            </a:r>
            <a:r>
              <a:rPr lang="en-US" sz="2900" dirty="0">
                <a:solidFill>
                  <a:schemeClr val="tx1"/>
                </a:solidFill>
                <a:latin typeface="Arial Narrow" pitchFamily="34" charset="0"/>
                <a:cs typeface="Times New Roman" pitchFamily="18" charset="0"/>
              </a:rPr>
              <a:t>of a kingdom whose nature is not earthly but heavenly. </a:t>
            </a:r>
            <a:r>
              <a:rPr lang="en-US" sz="2900" dirty="0">
                <a:solidFill>
                  <a:schemeClr val="tx1"/>
                </a:solidFill>
                <a:latin typeface="Arial Narrow" pitchFamily="34" charset="0"/>
                <a:cs typeface="Times New Roman" pitchFamily="18" charset="0"/>
              </a:rPr>
              <a:t>All </a:t>
            </a:r>
            <a:r>
              <a:rPr lang="en-US" sz="2900" dirty="0">
                <a:solidFill>
                  <a:schemeClr val="tx1"/>
                </a:solidFill>
                <a:latin typeface="Arial Narrow" pitchFamily="34" charset="0"/>
                <a:cs typeface="Times New Roman" pitchFamily="18" charset="0"/>
              </a:rPr>
              <a:t>the faithful scattered throughout the world are in communion </a:t>
            </a:r>
            <a:r>
              <a:rPr lang="en-US" sz="2900" dirty="0">
                <a:solidFill>
                  <a:schemeClr val="tx1"/>
                </a:solidFill>
                <a:latin typeface="Arial Narrow" pitchFamily="34" charset="0"/>
                <a:cs typeface="Times New Roman" pitchFamily="18" charset="0"/>
              </a:rPr>
              <a:t>with </a:t>
            </a:r>
            <a:r>
              <a:rPr lang="en-US" sz="2900" dirty="0">
                <a:solidFill>
                  <a:schemeClr val="tx1"/>
                </a:solidFill>
                <a:latin typeface="Arial Narrow" pitchFamily="34" charset="0"/>
                <a:cs typeface="Times New Roman" pitchFamily="18" charset="0"/>
              </a:rPr>
              <a:t>each other in the Holy Spirit so that 'he who dwells in Rome </a:t>
            </a:r>
            <a:r>
              <a:rPr lang="en-US" sz="2900" dirty="0">
                <a:solidFill>
                  <a:schemeClr val="tx1"/>
                </a:solidFill>
                <a:latin typeface="Arial Narrow" pitchFamily="34" charset="0"/>
                <a:cs typeface="Times New Roman" pitchFamily="18" charset="0"/>
              </a:rPr>
              <a:t>knows </a:t>
            </a:r>
            <a:r>
              <a:rPr lang="en-US" sz="2900" dirty="0">
                <a:solidFill>
                  <a:schemeClr val="tx1"/>
                </a:solidFill>
                <a:latin typeface="Arial Narrow" pitchFamily="34" charset="0"/>
                <a:cs typeface="Times New Roman" pitchFamily="18" charset="0"/>
              </a:rPr>
              <a:t>those in most distant parts to be his members' (</a:t>
            </a:r>
            <a:r>
              <a:rPr lang="en-US" sz="2900" dirty="0">
                <a:solidFill>
                  <a:schemeClr val="tx1"/>
                </a:solidFill>
                <a:latin typeface="Arial Narrow" pitchFamily="34" charset="0"/>
                <a:cs typeface="Times New Roman" pitchFamily="18" charset="0"/>
              </a:rPr>
              <a:t>Vat. II, The Church No. </a:t>
            </a:r>
            <a:r>
              <a:rPr lang="en-US" sz="2900" dirty="0">
                <a:solidFill>
                  <a:schemeClr val="tx1"/>
                </a:solidFill>
                <a:latin typeface="Arial Narrow" pitchFamily="34" charset="0"/>
                <a:cs typeface="Times New Roman" pitchFamily="18" charset="0"/>
              </a:rPr>
              <a:t>13</a:t>
            </a:r>
            <a:r>
              <a:rPr lang="en-US" sz="2900" dirty="0">
                <a:solidFill>
                  <a:schemeClr val="tx1"/>
                </a:solidFill>
                <a:latin typeface="Arial Narrow" pitchFamily="34" charset="0"/>
                <a:cs typeface="Times New Roman" pitchFamily="18" charset="0"/>
              </a:rPr>
              <a:t>).</a:t>
            </a:r>
            <a:endParaRPr lang="en-US" sz="2900" dirty="0">
              <a:solidFill>
                <a:schemeClr val="tx1"/>
              </a:solidFill>
              <a:latin typeface="Arial Narrow" pitchFamily="34" charset="0"/>
              <a:cs typeface="Times New Roman" pitchFamily="18" charset="0"/>
            </a:endParaRPr>
          </a:p>
        </p:txBody>
      </p:sp>
      <p:sp>
        <p:nvSpPr>
          <p:cNvPr id="16" name="Sun 15"/>
          <p:cNvSpPr/>
          <p:nvPr/>
        </p:nvSpPr>
        <p:spPr>
          <a:xfrm>
            <a:off x="2286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228600"/>
            <a:ext cx="8991600" cy="6324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5334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1219200"/>
            <a:ext cx="8686800" cy="3638536"/>
          </a:xfrm>
        </p:spPr>
        <p:txBody>
          <a:bodyPr>
            <a:noAutofit/>
          </a:bodyPr>
          <a:lstStyle/>
          <a:p>
            <a:pPr marL="0" indent="0" algn="just">
              <a:buNone/>
            </a:pPr>
            <a:r>
              <a:rPr lang="en-US" sz="2500" dirty="0">
                <a:solidFill>
                  <a:schemeClr val="tx1"/>
                </a:solidFill>
                <a:latin typeface="Arial Narrow" pitchFamily="34" charset="0"/>
                <a:cs typeface="Times New Roman" pitchFamily="18" charset="0"/>
              </a:rPr>
              <a:t>	</a:t>
            </a:r>
            <a:r>
              <a:rPr lang="en-US" sz="2500" dirty="0" err="1">
                <a:solidFill>
                  <a:schemeClr val="tx1"/>
                </a:solidFill>
                <a:latin typeface="Arial Narrow" pitchFamily="34" charset="0"/>
                <a:cs typeface="Times New Roman" pitchFamily="18" charset="0"/>
              </a:rPr>
              <a:t>Ernakulam</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was made an Archdiocese and </a:t>
            </a:r>
            <a:r>
              <a:rPr lang="en-US" sz="2500" dirty="0" err="1">
                <a:solidFill>
                  <a:schemeClr val="tx1"/>
                </a:solidFill>
                <a:latin typeface="Arial Narrow" pitchFamily="34" charset="0"/>
                <a:cs typeface="Times New Roman" pitchFamily="18" charset="0"/>
              </a:rPr>
              <a:t>Trichur</a:t>
            </a:r>
            <a:r>
              <a:rPr lang="en-US" sz="2500" dirty="0">
                <a:solidFill>
                  <a:schemeClr val="tx1"/>
                </a:solidFill>
                <a:latin typeface="Arial Narrow" pitchFamily="34" charset="0"/>
                <a:cs typeface="Times New Roman" pitchFamily="18" charset="0"/>
              </a:rPr>
              <a:t>, </a:t>
            </a:r>
            <a:r>
              <a:rPr lang="en-US" sz="2500" dirty="0" err="1">
                <a:solidFill>
                  <a:schemeClr val="tx1"/>
                </a:solidFill>
                <a:latin typeface="Arial Narrow" pitchFamily="34" charset="0"/>
                <a:cs typeface="Times New Roman" pitchFamily="18" charset="0"/>
              </a:rPr>
              <a:t>Changanacherry</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and </a:t>
            </a:r>
            <a:r>
              <a:rPr lang="en-US" sz="2500" dirty="0" err="1">
                <a:solidFill>
                  <a:schemeClr val="tx1"/>
                </a:solidFill>
                <a:latin typeface="Arial Narrow" pitchFamily="34" charset="0"/>
                <a:cs typeface="Times New Roman" pitchFamily="18" charset="0"/>
              </a:rPr>
              <a:t>Kottayam</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as </a:t>
            </a:r>
            <a:r>
              <a:rPr lang="en-US" sz="2500" dirty="0" err="1">
                <a:solidFill>
                  <a:schemeClr val="tx1"/>
                </a:solidFill>
                <a:latin typeface="Arial Narrow" pitchFamily="34" charset="0"/>
                <a:cs typeface="Times New Roman" pitchFamily="18" charset="0"/>
              </a:rPr>
              <a:t>suffrogon</a:t>
            </a:r>
            <a:r>
              <a:rPr lang="en-US" sz="2500" dirty="0">
                <a:solidFill>
                  <a:schemeClr val="tx1"/>
                </a:solidFill>
                <a:latin typeface="Arial Narrow" pitchFamily="34" charset="0"/>
                <a:cs typeface="Times New Roman" pitchFamily="18" charset="0"/>
              </a:rPr>
              <a:t> dioceses by Pope Pius XI on 21st December 1923. The </a:t>
            </a:r>
            <a:r>
              <a:rPr lang="en-US" sz="2500" dirty="0">
                <a:solidFill>
                  <a:schemeClr val="tx1"/>
                </a:solidFill>
                <a:latin typeface="Arial Narrow" pitchFamily="34" charset="0"/>
                <a:cs typeface="Times New Roman" pitchFamily="18" charset="0"/>
              </a:rPr>
              <a:t>diocese </a:t>
            </a:r>
            <a:r>
              <a:rPr lang="en-US" sz="2500" dirty="0">
                <a:solidFill>
                  <a:schemeClr val="tx1"/>
                </a:solidFill>
                <a:latin typeface="Arial Narrow" pitchFamily="34" charset="0"/>
                <a:cs typeface="Times New Roman" pitchFamily="18" charset="0"/>
              </a:rPr>
              <a:t>of </a:t>
            </a:r>
            <a:r>
              <a:rPr lang="en-US" sz="2500" dirty="0" err="1">
                <a:solidFill>
                  <a:schemeClr val="tx1"/>
                </a:solidFill>
                <a:latin typeface="Arial Narrow" pitchFamily="34" charset="0"/>
                <a:cs typeface="Times New Roman" pitchFamily="18" charset="0"/>
              </a:rPr>
              <a:t>Tellicherry</a:t>
            </a:r>
            <a:r>
              <a:rPr lang="en-US" sz="2500" dirty="0">
                <a:solidFill>
                  <a:schemeClr val="tx1"/>
                </a:solidFill>
                <a:latin typeface="Arial Narrow" pitchFamily="34" charset="0"/>
                <a:cs typeface="Times New Roman" pitchFamily="18" charset="0"/>
              </a:rPr>
              <a:t> was formed in 1953 for the emigrant Syro-Malabar </a:t>
            </a:r>
            <a:r>
              <a:rPr lang="en-US" sz="2500" dirty="0">
                <a:solidFill>
                  <a:schemeClr val="tx1"/>
                </a:solidFill>
                <a:latin typeface="Arial Narrow" pitchFamily="34" charset="0"/>
                <a:cs typeface="Times New Roman" pitchFamily="18" charset="0"/>
              </a:rPr>
              <a:t>Christians</a:t>
            </a:r>
            <a:r>
              <a:rPr lang="en-US" sz="2500" dirty="0">
                <a:solidFill>
                  <a:schemeClr val="tx1"/>
                </a:solidFill>
                <a:latin typeface="Arial Narrow" pitchFamily="34" charset="0"/>
                <a:cs typeface="Times New Roman" pitchFamily="18" charset="0"/>
              </a:rPr>
              <a:t>. The boundaries of the diocese of </a:t>
            </a:r>
            <a:r>
              <a:rPr lang="en-US" sz="2500" dirty="0" err="1">
                <a:solidFill>
                  <a:schemeClr val="tx1"/>
                </a:solidFill>
                <a:latin typeface="Arial Narrow" pitchFamily="34" charset="0"/>
                <a:cs typeface="Times New Roman" pitchFamily="18" charset="0"/>
              </a:rPr>
              <a:t>Changanacherry</a:t>
            </a:r>
            <a:r>
              <a:rPr lang="en-US" sz="2500" dirty="0">
                <a:solidFill>
                  <a:schemeClr val="tx1"/>
                </a:solidFill>
                <a:latin typeface="Arial Narrow" pitchFamily="34" charset="0"/>
                <a:cs typeface="Times New Roman" pitchFamily="18" charset="0"/>
              </a:rPr>
              <a:t> were expanded </a:t>
            </a:r>
            <a:r>
              <a:rPr lang="en-US" sz="2500" dirty="0">
                <a:solidFill>
                  <a:schemeClr val="tx1"/>
                </a:solidFill>
                <a:latin typeface="Arial Narrow" pitchFamily="34" charset="0"/>
                <a:cs typeface="Times New Roman" pitchFamily="18" charset="0"/>
              </a:rPr>
              <a:t>towards </a:t>
            </a:r>
            <a:r>
              <a:rPr lang="en-US" sz="2500" dirty="0">
                <a:solidFill>
                  <a:schemeClr val="tx1"/>
                </a:solidFill>
                <a:latin typeface="Arial Narrow" pitchFamily="34" charset="0"/>
                <a:cs typeface="Times New Roman" pitchFamily="18" charset="0"/>
              </a:rPr>
              <a:t>the South till </a:t>
            </a:r>
            <a:r>
              <a:rPr lang="en-US" sz="2500" dirty="0" err="1">
                <a:solidFill>
                  <a:schemeClr val="tx1"/>
                </a:solidFill>
                <a:latin typeface="Arial Narrow" pitchFamily="34" charset="0"/>
                <a:cs typeface="Times New Roman" pitchFamily="18" charset="0"/>
              </a:rPr>
              <a:t>Kanyakumari</a:t>
            </a:r>
            <a:r>
              <a:rPr lang="en-US" sz="2500" dirty="0">
                <a:solidFill>
                  <a:schemeClr val="tx1"/>
                </a:solidFill>
                <a:latin typeface="Arial Narrow" pitchFamily="34" charset="0"/>
                <a:cs typeface="Times New Roman" pitchFamily="18" charset="0"/>
              </a:rPr>
              <a:t>, spreading through the dioceses of </a:t>
            </a:r>
            <a:r>
              <a:rPr lang="en-US" sz="2500" dirty="0" err="1">
                <a:solidFill>
                  <a:schemeClr val="tx1"/>
                </a:solidFill>
                <a:latin typeface="Arial Narrow" pitchFamily="34" charset="0"/>
                <a:cs typeface="Times New Roman" pitchFamily="18" charset="0"/>
              </a:rPr>
              <a:t>Kollam</a:t>
            </a:r>
            <a:r>
              <a:rPr lang="en-US" sz="2500" dirty="0">
                <a:solidFill>
                  <a:schemeClr val="tx1"/>
                </a:solidFill>
                <a:latin typeface="Arial Narrow" pitchFamily="34" charset="0"/>
                <a:cs typeface="Times New Roman" pitchFamily="18" charset="0"/>
              </a:rPr>
              <a:t>, </a:t>
            </a:r>
            <a:r>
              <a:rPr lang="en-US" sz="2500" dirty="0" err="1">
                <a:solidFill>
                  <a:schemeClr val="tx1"/>
                </a:solidFill>
                <a:latin typeface="Arial Narrow" pitchFamily="34" charset="0"/>
                <a:cs typeface="Times New Roman" pitchFamily="18" charset="0"/>
              </a:rPr>
              <a:t>Thiruvananthapuram</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and </a:t>
            </a:r>
            <a:r>
              <a:rPr lang="en-US" sz="2500" dirty="0" err="1">
                <a:solidFill>
                  <a:schemeClr val="tx1"/>
                </a:solidFill>
                <a:latin typeface="Arial Narrow" pitchFamily="34" charset="0"/>
                <a:cs typeface="Times New Roman" pitchFamily="18" charset="0"/>
              </a:rPr>
              <a:t>Kottayam</a:t>
            </a:r>
            <a:r>
              <a:rPr lang="en-US" sz="2500" dirty="0">
                <a:solidFill>
                  <a:schemeClr val="tx1"/>
                </a:solidFill>
                <a:latin typeface="Arial Narrow" pitchFamily="34" charset="0"/>
                <a:cs typeface="Times New Roman" pitchFamily="18" charset="0"/>
              </a:rPr>
              <a:t>. The diocese of </a:t>
            </a:r>
            <a:r>
              <a:rPr lang="en-US" sz="2500" dirty="0" err="1">
                <a:solidFill>
                  <a:schemeClr val="tx1"/>
                </a:solidFill>
                <a:latin typeface="Arial Narrow" pitchFamily="34" charset="0"/>
                <a:cs typeface="Times New Roman" pitchFamily="18" charset="0"/>
              </a:rPr>
              <a:t>Trichur</a:t>
            </a:r>
            <a:r>
              <a:rPr lang="en-US" sz="2500" dirty="0">
                <a:solidFill>
                  <a:schemeClr val="tx1"/>
                </a:solidFill>
                <a:latin typeface="Arial Narrow" pitchFamily="34" charset="0"/>
                <a:cs typeface="Times New Roman" pitchFamily="18" charset="0"/>
              </a:rPr>
              <a:t> was extended </a:t>
            </a:r>
            <a:r>
              <a:rPr lang="en-US" sz="2500" dirty="0">
                <a:solidFill>
                  <a:schemeClr val="tx1"/>
                </a:solidFill>
                <a:latin typeface="Arial Narrow" pitchFamily="34" charset="0"/>
                <a:cs typeface="Times New Roman" pitchFamily="18" charset="0"/>
              </a:rPr>
              <a:t>crossing </a:t>
            </a:r>
            <a:r>
              <a:rPr lang="en-US" sz="2500" dirty="0">
                <a:solidFill>
                  <a:schemeClr val="tx1"/>
                </a:solidFill>
                <a:latin typeface="Arial Narrow" pitchFamily="34" charset="0"/>
                <a:cs typeface="Times New Roman" pitchFamily="18" charset="0"/>
              </a:rPr>
              <a:t>over to the areas under the diocese of Coimbatore. The diocese </a:t>
            </a:r>
            <a:r>
              <a:rPr lang="en-US" sz="2500" dirty="0">
                <a:solidFill>
                  <a:schemeClr val="tx1"/>
                </a:solidFill>
                <a:latin typeface="Arial Narrow" pitchFamily="34" charset="0"/>
                <a:cs typeface="Times New Roman" pitchFamily="18" charset="0"/>
              </a:rPr>
              <a:t>of </a:t>
            </a:r>
            <a:r>
              <a:rPr lang="en-US" sz="2500" dirty="0" err="1">
                <a:solidFill>
                  <a:schemeClr val="tx1"/>
                </a:solidFill>
                <a:latin typeface="Arial Narrow" pitchFamily="34" charset="0"/>
                <a:cs typeface="Times New Roman" pitchFamily="18" charset="0"/>
              </a:rPr>
              <a:t>Tellicherry</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was extended across the borders of the dioceses of Mysore and </a:t>
            </a:r>
            <a:r>
              <a:rPr lang="en-US" sz="2500" dirty="0" err="1">
                <a:solidFill>
                  <a:schemeClr val="tx1"/>
                </a:solidFill>
                <a:latin typeface="Arial Narrow" pitchFamily="34" charset="0"/>
                <a:cs typeface="Times New Roman" pitchFamily="18" charset="0"/>
              </a:rPr>
              <a:t>Mangalapuram</a:t>
            </a:r>
            <a:r>
              <a:rPr lang="en-US" sz="2500" dirty="0">
                <a:solidFill>
                  <a:schemeClr val="tx1"/>
                </a:solidFill>
                <a:latin typeface="Arial Narrow" pitchFamily="34" charset="0"/>
                <a:cs typeface="Times New Roman" pitchFamily="18" charset="0"/>
              </a:rPr>
              <a:t>. In the same year the diocese of </a:t>
            </a:r>
            <a:r>
              <a:rPr lang="en-US" sz="2500" dirty="0" err="1">
                <a:solidFill>
                  <a:schemeClr val="tx1"/>
                </a:solidFill>
                <a:latin typeface="Arial Narrow" pitchFamily="34" charset="0"/>
                <a:cs typeface="Times New Roman" pitchFamily="18" charset="0"/>
              </a:rPr>
              <a:t>Kottayam</a:t>
            </a:r>
            <a:r>
              <a:rPr lang="en-US" sz="2500" dirty="0">
                <a:solidFill>
                  <a:schemeClr val="tx1"/>
                </a:solidFill>
                <a:latin typeface="Arial Narrow" pitchFamily="34" charset="0"/>
                <a:cs typeface="Times New Roman" pitchFamily="18" charset="0"/>
              </a:rPr>
              <a:t> was expanded </a:t>
            </a:r>
            <a:r>
              <a:rPr lang="en-US" sz="2500" dirty="0">
                <a:solidFill>
                  <a:schemeClr val="tx1"/>
                </a:solidFill>
                <a:latin typeface="Arial Narrow" pitchFamily="34" charset="0"/>
                <a:cs typeface="Times New Roman" pitchFamily="18" charset="0"/>
              </a:rPr>
              <a:t>making </a:t>
            </a:r>
            <a:r>
              <a:rPr lang="en-US" sz="2500" dirty="0">
                <a:solidFill>
                  <a:schemeClr val="tx1"/>
                </a:solidFill>
                <a:latin typeface="Arial Narrow" pitchFamily="34" charset="0"/>
                <a:cs typeface="Times New Roman" pitchFamily="18" charset="0"/>
              </a:rPr>
              <a:t>it touch the borders of the entire Syro-Malabar Church. </a:t>
            </a:r>
            <a:r>
              <a:rPr lang="en-US" sz="2500" dirty="0" err="1">
                <a:solidFill>
                  <a:schemeClr val="tx1"/>
                </a:solidFill>
                <a:latin typeface="Arial Narrow" pitchFamily="34" charset="0"/>
                <a:cs typeface="Times New Roman" pitchFamily="18" charset="0"/>
              </a:rPr>
              <a:t>Changanacherry</a:t>
            </a:r>
            <a:r>
              <a:rPr lang="en-US" sz="25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was  </a:t>
            </a:r>
            <a:r>
              <a:rPr lang="en-US" sz="2500" dirty="0">
                <a:solidFill>
                  <a:schemeClr val="tx1"/>
                </a:solidFill>
                <a:latin typeface="Arial Narrow" pitchFamily="34" charset="0"/>
                <a:cs typeface="Times New Roman" pitchFamily="18" charset="0"/>
              </a:rPr>
              <a:t>raised to the  status of an Archdiocese  in 1956.</a:t>
            </a:r>
            <a:endParaRPr lang="en-US" sz="2500" dirty="0">
              <a:solidFill>
                <a:schemeClr val="tx1"/>
              </a:solidFill>
              <a:latin typeface="Arial Narrow" pitchFamily="34" charset="0"/>
              <a:cs typeface="Times New Roman" pitchFamily="18" charset="0"/>
            </a:endParaRPr>
          </a:p>
        </p:txBody>
      </p:sp>
      <p:sp>
        <p:nvSpPr>
          <p:cNvPr id="16" name="L-Shape 15"/>
          <p:cNvSpPr/>
          <p:nvPr/>
        </p:nvSpPr>
        <p:spPr>
          <a:xfrm>
            <a:off x="8610600" y="228600"/>
            <a:ext cx="457200" cy="51983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579285" y="6064685"/>
            <a:ext cx="51983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6033370"/>
            <a:ext cx="457200" cy="51983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44885" y="259915"/>
            <a:ext cx="51983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259915"/>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627762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627762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24425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1905000"/>
            <a:ext cx="8382000" cy="2209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What is meant by the Universality or Catholicity of the Church?</a:t>
            </a:r>
          </a:p>
          <a:p>
            <a:pPr marL="347663" indent="-347663" algn="just">
              <a:buNone/>
            </a:pPr>
            <a:r>
              <a:rPr lang="en-US" sz="3000" dirty="0">
                <a:solidFill>
                  <a:schemeClr val="tx1"/>
                </a:solidFill>
                <a:latin typeface="Arial Narrow" pitchFamily="34" charset="0"/>
                <a:cs typeface="Times New Roman" pitchFamily="18" charset="0"/>
              </a:rPr>
              <a:t>2</a:t>
            </a:r>
            <a:r>
              <a:rPr lang="en-US" sz="3000" dirty="0">
                <a:solidFill>
                  <a:schemeClr val="tx1"/>
                </a:solidFill>
                <a:latin typeface="Arial Narrow" pitchFamily="34" charset="0"/>
                <a:cs typeface="Times New Roman" pitchFamily="18" charset="0"/>
              </a:rPr>
              <a:t>.	The Church includes all peoples and cultures: explain.</a:t>
            </a:r>
          </a:p>
          <a:p>
            <a:pPr marL="347663" indent="-347663" algn="just">
              <a:buNone/>
            </a:pPr>
            <a:r>
              <a:rPr lang="en-US" sz="3000" dirty="0">
                <a:solidFill>
                  <a:schemeClr val="tx1"/>
                </a:solidFill>
                <a:latin typeface="Arial Narrow" pitchFamily="34" charset="0"/>
                <a:cs typeface="Times New Roman" pitchFamily="18" charset="0"/>
              </a:rPr>
              <a:t>3</a:t>
            </a:r>
            <a:r>
              <a:rPr lang="en-US" sz="3000" dirty="0">
                <a:solidFill>
                  <a:schemeClr val="tx1"/>
                </a:solidFill>
                <a:latin typeface="Arial Narrow" pitchFamily="34" charset="0"/>
                <a:cs typeface="Times New Roman" pitchFamily="18" charset="0"/>
              </a:rPr>
              <a:t>.	What is the teaching of St. John Damascene on the universality of the </a:t>
            </a:r>
            <a:r>
              <a:rPr lang="en-US" sz="3000" dirty="0">
                <a:solidFill>
                  <a:schemeClr val="tx1"/>
                </a:solidFill>
                <a:latin typeface="Arial Narrow" pitchFamily="34" charset="0"/>
                <a:cs typeface="Times New Roman" pitchFamily="18" charset="0"/>
              </a:rPr>
              <a:t>Church</a:t>
            </a:r>
            <a:r>
              <a:rPr lang="en-US" sz="3000" dirty="0">
                <a:solidFill>
                  <a:schemeClr val="tx1"/>
                </a:solidFill>
                <a:latin typeface="Arial Narrow" pitchFamily="34" charset="0"/>
                <a:cs typeface="Times New Roman" pitchFamily="18" charset="0"/>
              </a:rPr>
              <a:t>?</a:t>
            </a:r>
          </a:p>
          <a:p>
            <a:pPr marL="347663" indent="-347663" algn="just">
              <a:buNone/>
            </a:pPr>
            <a:r>
              <a:rPr lang="en-US" sz="3000" dirty="0">
                <a:solidFill>
                  <a:schemeClr val="tx1"/>
                </a:solidFill>
                <a:latin typeface="Arial Narrow" pitchFamily="34" charset="0"/>
                <a:cs typeface="Times New Roman" pitchFamily="18" charset="0"/>
              </a:rPr>
              <a:t>4</a:t>
            </a:r>
            <a:r>
              <a:rPr lang="en-US" sz="3000" dirty="0">
                <a:solidFill>
                  <a:schemeClr val="tx1"/>
                </a:solidFill>
                <a:latin typeface="Arial Narrow" pitchFamily="34" charset="0"/>
                <a:cs typeface="Times New Roman" pitchFamily="18" charset="0"/>
              </a:rPr>
              <a:t>.	When is the Catholicity of the Church expressed?</a:t>
            </a:r>
          </a:p>
          <a:p>
            <a:pPr marL="347663" indent="-347663" algn="just">
              <a:buNone/>
            </a:pPr>
            <a:r>
              <a:rPr lang="en-US" sz="3000" dirty="0">
                <a:solidFill>
                  <a:schemeClr val="tx1"/>
                </a:solidFill>
                <a:latin typeface="Arial Narrow" pitchFamily="34" charset="0"/>
                <a:cs typeface="Times New Roman" pitchFamily="18" charset="0"/>
              </a:rPr>
              <a:t>5</a:t>
            </a:r>
            <a:r>
              <a:rPr lang="en-US" sz="3000" dirty="0">
                <a:solidFill>
                  <a:schemeClr val="tx1"/>
                </a:solidFill>
                <a:latin typeface="Arial Narrow" pitchFamily="34" charset="0"/>
                <a:cs typeface="Times New Roman" pitchFamily="18" charset="0"/>
              </a:rPr>
              <a:t>.	What is the purpose of the universal council of the Church?</a:t>
            </a:r>
            <a:endParaRPr lang="en-US" sz="3000" dirty="0">
              <a:solidFill>
                <a:schemeClr val="tx1"/>
              </a:solidFill>
              <a:latin typeface="Arial Narrow" pitchFamily="34" charset="0"/>
              <a:cs typeface="Times New Roman" pitchFamily="18" charset="0"/>
            </a:endParaRP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14</a:t>
            </a:r>
          </a:p>
          <a:p>
            <a:pPr algn="ctr"/>
            <a:r>
              <a:rPr lang="en-US" sz="3500" b="1" dirty="0">
                <a:solidFill>
                  <a:srgbClr val="FF0000"/>
                </a:solidFill>
                <a:latin typeface="Cooper Std Black" pitchFamily="18" charset="0"/>
                <a:cs typeface="Times New Roman" pitchFamily="18" charset="0"/>
              </a:rPr>
              <a:t>THE CHURCH IS UNIVERSAL</a:t>
            </a:r>
            <a:endParaRPr lang="en-US" sz="3500" b="1" dirty="0">
              <a:latin typeface="Cooper Std Black" pitchFamily="18" charset="0"/>
              <a:cs typeface="Times New Roman" pitchFamily="18" charset="0"/>
            </a:endParaRPr>
          </a:p>
        </p:txBody>
      </p:sp>
      <p:pic>
        <p:nvPicPr>
          <p:cNvPr id="1026" name="Picture 2" descr="I:\CLASS 8\LESSON 14\IMAGE\1.jpg"/>
          <p:cNvPicPr>
            <a:picLocks noChangeAspect="1" noChangeArrowheads="1"/>
          </p:cNvPicPr>
          <p:nvPr/>
        </p:nvPicPr>
        <p:blipFill>
          <a:blip r:embed="rId2" cstate="print"/>
          <a:srcRect/>
          <a:stretch>
            <a:fillRect/>
          </a:stretch>
        </p:blipFill>
        <p:spPr bwMode="auto">
          <a:xfrm>
            <a:off x="304800" y="1828800"/>
            <a:ext cx="8534400" cy="4800600"/>
          </a:xfrm>
          <a:prstGeom prst="rect">
            <a:avLst/>
          </a:prstGeom>
          <a:noFill/>
        </p:spPr>
      </p:pic>
    </p:spTree>
    <p:extLst>
      <p:ext uri="{BB962C8B-B14F-4D97-AF65-F5344CB8AC3E}">
        <p14:creationId xmlns:p14="http://schemas.microsoft.com/office/powerpoint/2010/main" xmlns=""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3919478"/>
            <a:ext cx="8839200" cy="2862322"/>
          </a:xfrm>
          <a:prstGeom prst="rect">
            <a:avLst/>
          </a:prstGeom>
          <a:noFill/>
        </p:spPr>
        <p:txBody>
          <a:bodyPr wrap="square" rtlCol="0">
            <a:spAutoFit/>
          </a:bodyPr>
          <a:lstStyle/>
          <a:p>
            <a:pPr algn="just"/>
            <a:r>
              <a:rPr lang="en-US" sz="3000" dirty="0">
                <a:latin typeface="Arial Narrow" pitchFamily="34" charset="0"/>
                <a:cs typeface="Times New Roman" pitchFamily="18" charset="0"/>
              </a:rPr>
              <a:t>	Jesus </a:t>
            </a:r>
            <a:r>
              <a:rPr lang="en-US" sz="3000" dirty="0">
                <a:latin typeface="Arial Narrow" pitchFamily="34" charset="0"/>
                <a:cs typeface="Times New Roman" pitchFamily="18" charset="0"/>
              </a:rPr>
              <a:t>said, </a:t>
            </a:r>
            <a:r>
              <a:rPr lang="en-US" sz="3000" dirty="0">
                <a:solidFill>
                  <a:srgbClr val="FF00FF"/>
                </a:solidFill>
                <a:latin typeface="Arial Narrow" pitchFamily="34" charset="0"/>
                <a:cs typeface="Times New Roman" pitchFamily="18" charset="0"/>
              </a:rPr>
              <a:t>“The Kingdom of heaven is like a grain of mustard seed which a man took and sowed in his field; it is the smallest of all seeds, but when it has grown, it is the greatest of all shrubs and becomes a tree, so that the birds of the air come and make nests in its branches.”</a:t>
            </a:r>
            <a:r>
              <a:rPr lang="en-US" sz="3000" dirty="0">
                <a:latin typeface="Arial Narrow" pitchFamily="34" charset="0"/>
                <a:cs typeface="Times New Roman" pitchFamily="18" charset="0"/>
              </a:rPr>
              <a:t> (Mt. 13:31-32). This parable is applicable to the Church.</a:t>
            </a:r>
            <a:endParaRPr lang="en-US" sz="3000" dirty="0">
              <a:solidFill>
                <a:srgbClr val="00B0F0"/>
              </a:solidFill>
              <a:latin typeface="Arial Narrow" pitchFamily="34" charset="0"/>
              <a:cs typeface="Times New Roman" pitchFamily="18" charset="0"/>
            </a:endParaRPr>
          </a:p>
        </p:txBody>
      </p:sp>
      <p:pic>
        <p:nvPicPr>
          <p:cNvPr id="2050" name="Picture 2" descr="I:\CLASS 8\LESSON 14\IMAGE\2.jpg"/>
          <p:cNvPicPr>
            <a:picLocks noChangeAspect="1" noChangeArrowheads="1"/>
          </p:cNvPicPr>
          <p:nvPr/>
        </p:nvPicPr>
        <p:blipFill>
          <a:blip r:embed="rId2" cstate="print">
            <a:lum contrast="40000"/>
          </a:blip>
          <a:srcRect/>
          <a:stretch>
            <a:fillRect/>
          </a:stretch>
        </p:blipFill>
        <p:spPr bwMode="auto">
          <a:xfrm>
            <a:off x="1092200" y="0"/>
            <a:ext cx="6908800" cy="38862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828800" y="228600"/>
            <a:ext cx="73152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CHURCH IS PRESENT EVERYWHERE</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535698"/>
            <a:ext cx="8839200" cy="470898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On </a:t>
            </a:r>
            <a:r>
              <a:rPr lang="en-US" sz="2500" dirty="0">
                <a:latin typeface="Arial Narrow" pitchFamily="34" charset="0"/>
                <a:cs typeface="Times New Roman" pitchFamily="18" charset="0"/>
              </a:rPr>
              <a:t>the day of Pentecost, when the Church was formed, there were people who spoke different languages and belonged to different nations like the </a:t>
            </a:r>
            <a:r>
              <a:rPr lang="en-US" sz="2500" dirty="0" err="1">
                <a:latin typeface="Arial Narrow" pitchFamily="34" charset="0"/>
                <a:cs typeface="Times New Roman" pitchFamily="18" charset="0"/>
              </a:rPr>
              <a:t>Parthians</a:t>
            </a:r>
            <a:r>
              <a:rPr lang="en-US" sz="2500" dirty="0">
                <a:latin typeface="Arial Narrow" pitchFamily="34" charset="0"/>
                <a:cs typeface="Times New Roman" pitchFamily="18" charset="0"/>
              </a:rPr>
              <a:t> and the Medes, … listening to the preaching of the apostles. (Act. 2:5-11). So, at the very start of the Church, we can say, the Church reflected catholicity or universality. The catholicity of the Church means that the Church is present everywhere in the world and she becomes the way of salvation for all peoples of the world. </a:t>
            </a:r>
            <a:r>
              <a:rPr lang="en-US" sz="2500" dirty="0">
                <a:solidFill>
                  <a:srgbClr val="FF00FF"/>
                </a:solidFill>
                <a:latin typeface="Arial Narrow" pitchFamily="34" charset="0"/>
                <a:cs typeface="Times New Roman" pitchFamily="18" charset="0"/>
              </a:rPr>
              <a:t>'Catholicity' </a:t>
            </a:r>
            <a:r>
              <a:rPr lang="en-US" sz="2500" dirty="0">
                <a:latin typeface="Arial Narrow" pitchFamily="34" charset="0"/>
                <a:cs typeface="Times New Roman" pitchFamily="18" charset="0"/>
              </a:rPr>
              <a:t>or </a:t>
            </a:r>
            <a:r>
              <a:rPr lang="en-US" sz="2500" dirty="0">
                <a:solidFill>
                  <a:srgbClr val="FF00FF"/>
                </a:solidFill>
                <a:latin typeface="Arial Narrow" pitchFamily="34" charset="0"/>
                <a:cs typeface="Times New Roman" pitchFamily="18" charset="0"/>
              </a:rPr>
              <a:t>'Universality' </a:t>
            </a:r>
            <a:r>
              <a:rPr lang="en-US" sz="2500" dirty="0">
                <a:latin typeface="Arial Narrow" pitchFamily="34" charset="0"/>
                <a:cs typeface="Times New Roman" pitchFamily="18" charset="0"/>
              </a:rPr>
              <a:t>was the term used from the beginning to indicate this particular character of the Church. The English word, </a:t>
            </a:r>
            <a:r>
              <a:rPr lang="en-US" sz="2500" dirty="0">
                <a:solidFill>
                  <a:srgbClr val="FF00FF"/>
                </a:solidFill>
                <a:latin typeface="Arial Narrow" pitchFamily="34" charset="0"/>
                <a:cs typeface="Times New Roman" pitchFamily="18" charset="0"/>
              </a:rPr>
              <a:t>'Catholic'</a:t>
            </a:r>
            <a:r>
              <a:rPr lang="en-US" sz="2500" dirty="0">
                <a:latin typeface="Arial Narrow" pitchFamily="34" charset="0"/>
                <a:cs typeface="Times New Roman" pitchFamily="18" charset="0"/>
              </a:rPr>
              <a:t> was formed from the Greek word </a:t>
            </a:r>
            <a:r>
              <a:rPr lang="en-US" sz="2500" dirty="0">
                <a:solidFill>
                  <a:srgbClr val="FF00FF"/>
                </a:solidFill>
                <a:latin typeface="Arial Narrow" pitchFamily="34" charset="0"/>
                <a:cs typeface="Times New Roman" pitchFamily="18" charset="0"/>
              </a:rPr>
              <a:t>'</a:t>
            </a:r>
            <a:r>
              <a:rPr lang="en-US" sz="2500" dirty="0" err="1">
                <a:solidFill>
                  <a:srgbClr val="FF00FF"/>
                </a:solidFill>
                <a:latin typeface="Arial Narrow" pitchFamily="34" charset="0"/>
                <a:cs typeface="Times New Roman" pitchFamily="18" charset="0"/>
              </a:rPr>
              <a:t>Katholikos</a:t>
            </a:r>
            <a:r>
              <a:rPr lang="en-US" sz="2500" dirty="0">
                <a:solidFill>
                  <a:srgbClr val="FF00FF"/>
                </a:solidFill>
                <a:latin typeface="Arial Narrow" pitchFamily="34" charset="0"/>
                <a:cs typeface="Times New Roman" pitchFamily="18" charset="0"/>
              </a:rPr>
              <a:t>'. </a:t>
            </a:r>
            <a:r>
              <a:rPr lang="en-US" sz="2500" dirty="0">
                <a:latin typeface="Arial Narrow" pitchFamily="34" charset="0"/>
                <a:cs typeface="Times New Roman" pitchFamily="18" charset="0"/>
              </a:rPr>
              <a:t>This term means, 'open to all' or 'embracing all'. We apply this term 'Catholic' to the Church in the sense that the church 'embraces all.'</a:t>
            </a:r>
            <a:endParaRPr lang="en-US" sz="2500" dirty="0">
              <a:solidFill>
                <a:srgbClr val="FF00FF"/>
              </a:solidFill>
              <a:latin typeface="Arial Narrow" pitchFamily="34" charset="0"/>
              <a:cs typeface="Times New Roman" pitchFamily="18" charset="0"/>
            </a:endParaRPr>
          </a:p>
        </p:txBody>
      </p:sp>
      <p:pic>
        <p:nvPicPr>
          <p:cNvPr id="3074" name="Picture 2" descr="I:\CLASS 8\LESSON 14\IMAGE\3.jpg"/>
          <p:cNvPicPr>
            <a:picLocks noChangeAspect="1" noChangeArrowheads="1"/>
          </p:cNvPicPr>
          <p:nvPr/>
        </p:nvPicPr>
        <p:blipFill>
          <a:blip r:embed="rId2" cstate="print"/>
          <a:srcRect l="24305" t="3993" r="23612" b="2488"/>
          <a:stretch>
            <a:fillRect/>
          </a:stretch>
        </p:blipFill>
        <p:spPr bwMode="auto">
          <a:xfrm>
            <a:off x="457200" y="215647"/>
            <a:ext cx="1295400" cy="1308353"/>
          </a:xfrm>
          <a:prstGeom prst="ellipse">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152400"/>
            <a:ext cx="91440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CHURCH EMBRACES </a:t>
            </a:r>
            <a:r>
              <a:rPr lang="en-US" sz="3400" b="1" dirty="0">
                <a:solidFill>
                  <a:srgbClr val="FF0000"/>
                </a:solidFill>
                <a:latin typeface="Cooper Std Black" pitchFamily="18" charset="0"/>
                <a:cs typeface="Times New Roman" pitchFamily="18" charset="0"/>
              </a:rPr>
              <a:t>ALL</a:t>
            </a:r>
            <a:r>
              <a:rPr lang="en-US" sz="3400" b="1" dirty="0">
                <a:solidFill>
                  <a:srgbClr val="FF0000"/>
                </a:solidFill>
                <a:latin typeface="Cooper Std Black" pitchFamily="18" charset="0"/>
                <a:cs typeface="Times New Roman" pitchFamily="18" charset="0"/>
              </a:rPr>
              <a:t> THE PEOPLE OF THE WORLD</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1539419"/>
            <a:ext cx="8686800" cy="5093702"/>
          </a:xfrm>
          <a:prstGeom prst="rect">
            <a:avLst/>
          </a:prstGeom>
          <a:noFill/>
        </p:spPr>
        <p:txBody>
          <a:bodyPr wrap="square" rtlCol="0">
            <a:spAutoFit/>
          </a:bodyPr>
          <a:lstStyle/>
          <a:p>
            <a:pPr algn="just">
              <a:tabLst>
                <a:tab pos="3657600" algn="l"/>
              </a:tabLst>
            </a:pPr>
            <a:r>
              <a:rPr lang="en-US" sz="2500" dirty="0">
                <a:latin typeface="Arial Narrow" pitchFamily="34" charset="0"/>
                <a:cs typeface="Times New Roman" pitchFamily="18" charset="0"/>
              </a:rPr>
              <a:t>	Keeping </a:t>
            </a:r>
            <a:r>
              <a:rPr lang="en-US" sz="2500" dirty="0">
                <a:latin typeface="Arial Narrow" pitchFamily="34" charset="0"/>
                <a:cs typeface="Times New Roman" pitchFamily="18" charset="0"/>
              </a:rPr>
              <a:t>the whole of humanity in mind, </a:t>
            </a:r>
            <a:r>
              <a:rPr lang="en-US" sz="2500" dirty="0">
                <a:latin typeface="Arial Narrow" pitchFamily="34" charset="0"/>
                <a:cs typeface="Times New Roman" pitchFamily="18" charset="0"/>
              </a:rPr>
              <a:t>	God </a:t>
            </a:r>
            <a:r>
              <a:rPr lang="en-US" sz="2500" dirty="0">
                <a:latin typeface="Arial Narrow" pitchFamily="34" charset="0"/>
                <a:cs typeface="Times New Roman" pitchFamily="18" charset="0"/>
              </a:rPr>
              <a:t>called Abraham the Father of </a:t>
            </a:r>
            <a:r>
              <a:rPr lang="en-US" sz="2500" dirty="0">
                <a:latin typeface="Arial Narrow" pitchFamily="34" charset="0"/>
                <a:cs typeface="Times New Roman" pitchFamily="18" charset="0"/>
              </a:rPr>
              <a:t>	nations</a:t>
            </a:r>
            <a:r>
              <a:rPr lang="en-US" sz="2500" dirty="0">
                <a:latin typeface="Arial Narrow" pitchFamily="34" charset="0"/>
                <a:cs typeface="Times New Roman" pitchFamily="18" charset="0"/>
              </a:rPr>
              <a:t>. Through the call of Abraham, </a:t>
            </a:r>
            <a:r>
              <a:rPr lang="en-US" sz="2500" dirty="0">
                <a:latin typeface="Arial Narrow" pitchFamily="34" charset="0"/>
                <a:cs typeface="Times New Roman" pitchFamily="18" charset="0"/>
              </a:rPr>
              <a:t>	God </a:t>
            </a:r>
            <a:r>
              <a:rPr lang="en-US" sz="2500" dirty="0">
                <a:latin typeface="Arial Narrow" pitchFamily="34" charset="0"/>
                <a:cs typeface="Times New Roman" pitchFamily="18" charset="0"/>
              </a:rPr>
              <a:t>formed the people of Israel. But the </a:t>
            </a:r>
            <a:r>
              <a:rPr lang="en-US" sz="2500" dirty="0">
                <a:latin typeface="Arial Narrow" pitchFamily="34" charset="0"/>
                <a:cs typeface="Times New Roman" pitchFamily="18" charset="0"/>
              </a:rPr>
              <a:t>	purpose </a:t>
            </a:r>
            <a:r>
              <a:rPr lang="en-US" sz="2500" dirty="0">
                <a:latin typeface="Arial Narrow" pitchFamily="34" charset="0"/>
                <a:cs typeface="Times New Roman" pitchFamily="18" charset="0"/>
              </a:rPr>
              <a:t>of this call and choice was the </a:t>
            </a:r>
            <a:r>
              <a:rPr lang="en-US" sz="2500" dirty="0">
                <a:latin typeface="Arial Narrow" pitchFamily="34" charset="0"/>
                <a:cs typeface="Times New Roman" pitchFamily="18" charset="0"/>
              </a:rPr>
              <a:t>	salvation </a:t>
            </a:r>
            <a:r>
              <a:rPr lang="en-US" sz="2500" dirty="0">
                <a:latin typeface="Arial Narrow" pitchFamily="34" charset="0"/>
                <a:cs typeface="Times New Roman" pitchFamily="18" charset="0"/>
              </a:rPr>
              <a:t>of the entire humanity. </a:t>
            </a:r>
            <a:r>
              <a:rPr lang="en-US" sz="2500" dirty="0">
                <a:solidFill>
                  <a:srgbClr val="FF00FF"/>
                </a:solidFill>
                <a:latin typeface="Arial Narrow" pitchFamily="34" charset="0"/>
                <a:cs typeface="Times New Roman" pitchFamily="18" charset="0"/>
              </a:rPr>
              <a:t>Jesus </a:t>
            </a:r>
            <a:r>
              <a:rPr lang="en-US" sz="2500" dirty="0">
                <a:solidFill>
                  <a:srgbClr val="FF00FF"/>
                </a:solidFill>
                <a:latin typeface="Arial Narrow" pitchFamily="34" charset="0"/>
                <a:cs typeface="Times New Roman" pitchFamily="18" charset="0"/>
              </a:rPr>
              <a:t>	was </a:t>
            </a:r>
            <a:r>
              <a:rPr lang="en-US" sz="2500" dirty="0">
                <a:solidFill>
                  <a:srgbClr val="FF00FF"/>
                </a:solidFill>
                <a:latin typeface="Arial Narrow" pitchFamily="34" charset="0"/>
                <a:cs typeface="Times New Roman" pitchFamily="18" charset="0"/>
              </a:rPr>
              <a:t>born as the Good News for all </a:t>
            </a:r>
            <a:r>
              <a:rPr lang="en-US" sz="2500" dirty="0">
                <a:solidFill>
                  <a:srgbClr val="FF00FF"/>
                </a:solidFill>
                <a:latin typeface="Arial Narrow" pitchFamily="34" charset="0"/>
                <a:cs typeface="Times New Roman" pitchFamily="18" charset="0"/>
              </a:rPr>
              <a:t>	peoples </a:t>
            </a:r>
            <a:r>
              <a:rPr lang="en-US" sz="2500" dirty="0">
                <a:solidFill>
                  <a:srgbClr val="FF00FF"/>
                </a:solidFill>
                <a:latin typeface="Arial Narrow" pitchFamily="34" charset="0"/>
                <a:cs typeface="Times New Roman" pitchFamily="18" charset="0"/>
              </a:rPr>
              <a:t>and as the Saviour of the entire </a:t>
            </a:r>
            <a:r>
              <a:rPr lang="en-US" sz="2500" dirty="0">
                <a:solidFill>
                  <a:srgbClr val="FF00FF"/>
                </a:solidFill>
                <a:latin typeface="Arial Narrow" pitchFamily="34" charset="0"/>
                <a:cs typeface="Times New Roman" pitchFamily="18" charset="0"/>
              </a:rPr>
              <a:t>	world</a:t>
            </a:r>
            <a:r>
              <a:rPr lang="en-US" sz="2500" dirty="0">
                <a:solidFill>
                  <a:srgbClr val="FF00FF"/>
                </a:solidFill>
                <a:latin typeface="Arial Narrow" pitchFamily="34" charset="0"/>
                <a:cs typeface="Times New Roman" pitchFamily="18" charset="0"/>
              </a:rPr>
              <a:t>. </a:t>
            </a:r>
            <a:r>
              <a:rPr lang="en-US" sz="2500" dirty="0">
                <a:latin typeface="Arial Narrow" pitchFamily="34" charset="0"/>
                <a:cs typeface="Times New Roman" pitchFamily="18" charset="0"/>
              </a:rPr>
              <a:t>Jesus through his life and words, </a:t>
            </a:r>
            <a:r>
              <a:rPr lang="en-US" sz="2500" dirty="0">
                <a:latin typeface="Arial Narrow" pitchFamily="34" charset="0"/>
                <a:cs typeface="Times New Roman" pitchFamily="18" charset="0"/>
              </a:rPr>
              <a:t>	gave </a:t>
            </a:r>
            <a:r>
              <a:rPr lang="en-US" sz="2500" dirty="0">
                <a:latin typeface="Arial Narrow" pitchFamily="34" charset="0"/>
                <a:cs typeface="Times New Roman" pitchFamily="18" charset="0"/>
              </a:rPr>
              <a:t>the message of salvation for all. He commissioned the apostles to go to the whole world and proclaim the Good News. Through them the Church, the visible sign of the kingdom of God, was established and its universality confirmed.</a:t>
            </a:r>
            <a:endParaRPr lang="en-US" sz="2500" dirty="0">
              <a:latin typeface="Arial Narrow" pitchFamily="34" charset="0"/>
              <a:cs typeface="Times New Roman" pitchFamily="18" charset="0"/>
            </a:endParaRPr>
          </a:p>
        </p:txBody>
      </p:sp>
      <p:pic>
        <p:nvPicPr>
          <p:cNvPr id="4098" name="Picture 2" descr="I:\CLASS 8\LESSON 14\IMAGE\4.jpg"/>
          <p:cNvPicPr>
            <a:picLocks noChangeAspect="1" noChangeArrowheads="1"/>
          </p:cNvPicPr>
          <p:nvPr/>
        </p:nvPicPr>
        <p:blipFill>
          <a:blip r:embed="rId2" cstate="print"/>
          <a:srcRect l="26667" r="22222" b="7203"/>
          <a:stretch>
            <a:fillRect/>
          </a:stretch>
        </p:blipFill>
        <p:spPr bwMode="auto">
          <a:xfrm>
            <a:off x="0" y="1600200"/>
            <a:ext cx="3657600" cy="36576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286000" y="461427"/>
            <a:ext cx="68580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CHURCH EMBRACES </a:t>
            </a:r>
            <a:r>
              <a:rPr lang="en-US" sz="3400" b="1" dirty="0">
                <a:solidFill>
                  <a:srgbClr val="FF0000"/>
                </a:solidFill>
                <a:latin typeface="Cooper Std Black" pitchFamily="18" charset="0"/>
                <a:cs typeface="Times New Roman" pitchFamily="18" charset="0"/>
              </a:rPr>
              <a:t>ALL</a:t>
            </a:r>
            <a:r>
              <a:rPr lang="en-US" sz="3400" b="1" dirty="0">
                <a:solidFill>
                  <a:srgbClr val="FF0000"/>
                </a:solidFill>
                <a:latin typeface="Cooper Std Black" pitchFamily="18" charset="0"/>
                <a:cs typeface="Times New Roman" pitchFamily="18" charset="0"/>
              </a:rPr>
              <a:t> CULTURES</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600200"/>
            <a:ext cx="88392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The </a:t>
            </a:r>
            <a:r>
              <a:rPr lang="en-US" sz="2500" dirty="0">
                <a:solidFill>
                  <a:srgbClr val="00B0F0"/>
                </a:solidFill>
                <a:latin typeface="Arial Narrow" pitchFamily="34" charset="0"/>
                <a:cs typeface="Times New Roman" pitchFamily="18" charset="0"/>
              </a:rPr>
              <a:t>Church is to lead the whole world to salvation. She is bound to go into all cultures and receive all cultures and sanctify all cultures, irrespective of religion, race and caste.</a:t>
            </a:r>
            <a:r>
              <a:rPr lang="en-US" sz="2500" dirty="0">
                <a:latin typeface="Arial Narrow" pitchFamily="34" charset="0"/>
                <a:cs typeface="Times New Roman" pitchFamily="18" charset="0"/>
              </a:rPr>
              <a:t> The universality of the Church is reflected in that fishing net that contained 153 large fish and yet was not torn. God wants that all people must know the truth and be saved (1 Tim. 2:4). So the catholicity of the Church means that it contains all peoples.</a:t>
            </a:r>
          </a:p>
          <a:p>
            <a:pPr algn="just"/>
            <a:endParaRPr lang="en-US" sz="2500" dirty="0">
              <a:latin typeface="Arial Narrow" pitchFamily="34" charset="0"/>
              <a:cs typeface="Times New Roman" pitchFamily="18" charset="0"/>
            </a:endParaRPr>
          </a:p>
          <a:p>
            <a:pPr algn="just"/>
            <a:r>
              <a:rPr lang="en-US" sz="2500" dirty="0">
                <a:latin typeface="Arial Narrow" pitchFamily="34" charset="0"/>
                <a:cs typeface="Times New Roman" pitchFamily="18" charset="0"/>
              </a:rPr>
              <a:t>	St. John Damascene speaks of the universality of the Church: </a:t>
            </a:r>
            <a:r>
              <a:rPr lang="en-US" sz="2500" dirty="0">
                <a:solidFill>
                  <a:srgbClr val="FF00FF"/>
                </a:solidFill>
                <a:latin typeface="Arial Narrow" pitchFamily="34" charset="0"/>
                <a:cs typeface="Times New Roman" pitchFamily="18" charset="0"/>
              </a:rPr>
              <a:t>“The Church is universal because she has gathered into one </a:t>
            </a:r>
            <a:r>
              <a:rPr lang="en-US" sz="2500" dirty="0" err="1">
                <a:solidFill>
                  <a:srgbClr val="FF00FF"/>
                </a:solidFill>
                <a:latin typeface="Arial Narrow" pitchFamily="34" charset="0"/>
                <a:cs typeface="Times New Roman" pitchFamily="18" charset="0"/>
              </a:rPr>
              <a:t>salvific</a:t>
            </a:r>
            <a:r>
              <a:rPr lang="en-US" sz="2500" dirty="0">
                <a:solidFill>
                  <a:srgbClr val="FF00FF"/>
                </a:solidFill>
                <a:latin typeface="Arial Narrow" pitchFamily="34" charset="0"/>
                <a:cs typeface="Times New Roman" pitchFamily="18" charset="0"/>
              </a:rPr>
              <a:t> faith and the knowledge of God, peoples who are diverse in tradition, language, culture and race.” </a:t>
            </a:r>
            <a:r>
              <a:rPr lang="en-US" sz="2500" dirty="0">
                <a:latin typeface="Arial Narrow" pitchFamily="34" charset="0"/>
                <a:cs typeface="Times New Roman" pitchFamily="18" charset="0"/>
              </a:rPr>
              <a:t>St. </a:t>
            </a:r>
            <a:r>
              <a:rPr lang="en-US" sz="2500" dirty="0" err="1">
                <a:latin typeface="Arial Narrow" pitchFamily="34" charset="0"/>
                <a:cs typeface="Times New Roman" pitchFamily="18" charset="0"/>
              </a:rPr>
              <a:t>Iraneus</a:t>
            </a:r>
            <a:r>
              <a:rPr lang="en-US" sz="2500" dirty="0">
                <a:latin typeface="Arial Narrow" pitchFamily="34" charset="0"/>
                <a:cs typeface="Times New Roman" pitchFamily="18" charset="0"/>
              </a:rPr>
              <a:t> teaches that, the diversity in tradition confirms the unity in faith. According to St. Augustine, the diversity in tradition reflects the beauty of the Church.</a:t>
            </a:r>
            <a:endParaRPr lang="en-US" sz="2500" dirty="0">
              <a:latin typeface="Arial Narrow" pitchFamily="34" charset="0"/>
              <a:cs typeface="Times New Roman" pitchFamily="18" charset="0"/>
            </a:endParaRPr>
          </a:p>
        </p:txBody>
      </p:sp>
      <p:pic>
        <p:nvPicPr>
          <p:cNvPr id="5122" name="Picture 2" descr="I:\CLASS 8\LESSON 14\IMAGE\5.jpg"/>
          <p:cNvPicPr>
            <a:picLocks noChangeAspect="1" noChangeArrowheads="1"/>
          </p:cNvPicPr>
          <p:nvPr/>
        </p:nvPicPr>
        <p:blipFill>
          <a:blip r:embed="rId2" cstate="print"/>
          <a:srcRect l="7311" r="4951"/>
          <a:stretch>
            <a:fillRect/>
          </a:stretch>
        </p:blipFill>
        <p:spPr bwMode="auto">
          <a:xfrm>
            <a:off x="457200" y="381000"/>
            <a:ext cx="1828800" cy="1172468"/>
          </a:xfrm>
          <a:prstGeom prst="ellipse">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4495800" y="207258"/>
            <a:ext cx="4572000" cy="2246769"/>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DIFFERENT TRADITIONS </a:t>
            </a:r>
            <a:r>
              <a:rPr lang="en-US" sz="3500" b="1" dirty="0">
                <a:solidFill>
                  <a:srgbClr val="FF0000"/>
                </a:solidFill>
                <a:latin typeface="Cooper Std Black" pitchFamily="18" charset="0"/>
                <a:cs typeface="Times New Roman" pitchFamily="18" charset="0"/>
              </a:rPr>
              <a:t>AND</a:t>
            </a:r>
            <a:r>
              <a:rPr lang="en-US" sz="3500" b="1" dirty="0">
                <a:solidFill>
                  <a:srgbClr val="FF0000"/>
                </a:solidFill>
                <a:latin typeface="Cooper Std Black" pitchFamily="18" charset="0"/>
                <a:cs typeface="Times New Roman" pitchFamily="18" charset="0"/>
              </a:rPr>
              <a:t> UNIVERSALITY</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2721382"/>
            <a:ext cx="8686800" cy="3831818"/>
          </a:xfrm>
          <a:prstGeom prst="rect">
            <a:avLst/>
          </a:prstGeom>
          <a:noFill/>
        </p:spPr>
        <p:txBody>
          <a:bodyPr wrap="square" rtlCol="0">
            <a:spAutoFit/>
          </a:bodyPr>
          <a:lstStyle/>
          <a:p>
            <a:pPr algn="just"/>
            <a:r>
              <a:rPr lang="en-US" sz="2700" dirty="0">
                <a:latin typeface="Arial Narrow" pitchFamily="34" charset="0"/>
                <a:cs typeface="Times New Roman" pitchFamily="18" charset="0"/>
              </a:rPr>
              <a:t>	Pope </a:t>
            </a:r>
            <a:r>
              <a:rPr lang="en-US" sz="2700" dirty="0">
                <a:latin typeface="Arial Narrow" pitchFamily="34" charset="0"/>
                <a:cs typeface="Times New Roman" pitchFamily="18" charset="0"/>
              </a:rPr>
              <a:t>John Paul II says</a:t>
            </a:r>
            <a:r>
              <a:rPr lang="en-US" sz="2700" dirty="0">
                <a:solidFill>
                  <a:srgbClr val="FF00FF"/>
                </a:solidFill>
                <a:latin typeface="Arial Narrow" pitchFamily="34" charset="0"/>
                <a:cs typeface="Times New Roman" pitchFamily="18" charset="0"/>
              </a:rPr>
              <a:t>, “In the Church, there is the Oriental Tradition and also the Latin Tradition. The catholicity of the Church is not reflected in its totality through one tradition alone. All should taste and know the universality of the Church that is preserved and made to grow in the life of the oriental and western Churches, a legacy that is divine and indivisible” </a:t>
            </a:r>
            <a:r>
              <a:rPr lang="en-US" sz="2700" dirty="0">
                <a:latin typeface="Arial Narrow" pitchFamily="34" charset="0"/>
                <a:cs typeface="Times New Roman" pitchFamily="18" charset="0"/>
              </a:rPr>
              <a:t>(</a:t>
            </a:r>
            <a:r>
              <a:rPr lang="en-US" sz="2700" dirty="0" err="1">
                <a:latin typeface="Arial Narrow" pitchFamily="34" charset="0"/>
                <a:cs typeface="Times New Roman" pitchFamily="18" charset="0"/>
              </a:rPr>
              <a:t>Kizhakkinte</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Velicham</a:t>
            </a:r>
            <a:r>
              <a:rPr lang="en-US" sz="2700" dirty="0">
                <a:latin typeface="Arial Narrow" pitchFamily="34" charset="0"/>
                <a:cs typeface="Times New Roman" pitchFamily="18" charset="0"/>
              </a:rPr>
              <a:t>, No.1). Thus we see that the universality of the Church is reflected clearly when we preserve and live the oriental and western traditions of the Church.</a:t>
            </a:r>
            <a:endParaRPr lang="en-US" sz="2700" dirty="0">
              <a:latin typeface="Arial Narrow" pitchFamily="34" charset="0"/>
              <a:cs typeface="Times New Roman" pitchFamily="18" charset="0"/>
            </a:endParaRPr>
          </a:p>
        </p:txBody>
      </p:sp>
      <p:pic>
        <p:nvPicPr>
          <p:cNvPr id="6146" name="Picture 2" descr="I:\CLASS 8\LESSON 14\IMAGE\6.jpg"/>
          <p:cNvPicPr>
            <a:picLocks noChangeAspect="1" noChangeArrowheads="1"/>
          </p:cNvPicPr>
          <p:nvPr/>
        </p:nvPicPr>
        <p:blipFill>
          <a:blip r:embed="rId2" cstate="print"/>
          <a:srcRect/>
          <a:stretch>
            <a:fillRect/>
          </a:stretch>
        </p:blipFill>
        <p:spPr bwMode="auto">
          <a:xfrm>
            <a:off x="0" y="0"/>
            <a:ext cx="4470399" cy="25146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THE UNIVERSAL COUNCILS OF THE CHURCH</a:t>
            </a:r>
            <a:endParaRPr lang="en-US" sz="33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1600200"/>
            <a:ext cx="8763000" cy="4893647"/>
          </a:xfrm>
          <a:prstGeom prst="rect">
            <a:avLst/>
          </a:prstGeom>
          <a:noFill/>
        </p:spPr>
        <p:txBody>
          <a:bodyPr wrap="square" rtlCol="0">
            <a:spAutoFit/>
          </a:bodyPr>
          <a:lstStyle/>
          <a:p>
            <a:pPr algn="just"/>
            <a:r>
              <a:rPr lang="en-US" sz="2400" dirty="0">
                <a:latin typeface="Arial Narrow" pitchFamily="34" charset="0"/>
                <a:cs typeface="Times New Roman" pitchFamily="18" charset="0"/>
              </a:rPr>
              <a:t>	The </a:t>
            </a:r>
            <a:r>
              <a:rPr lang="en-US" sz="2400" dirty="0">
                <a:latin typeface="Arial Narrow" pitchFamily="34" charset="0"/>
                <a:cs typeface="Times New Roman" pitchFamily="18" charset="0"/>
              </a:rPr>
              <a:t>Universal Councils of the Church play an all important role in expressing the unity and universality of the Church. Twenty one Universal Councils have taken place in the Church till now. Over and above we can speak of a council that took place during the time of the apostles themselves, which was held in Jerusalem to discuss the question of exempting the gentile Christians from the Jewish practice of circumcision. God revealed through peter, the head of the apostles, and Paul , the zealous apostle of Christ, that circumcision was not needed. </a:t>
            </a:r>
            <a:r>
              <a:rPr lang="en-US" sz="2400" dirty="0">
                <a:solidFill>
                  <a:srgbClr val="00B0F0"/>
                </a:solidFill>
                <a:latin typeface="Arial Narrow" pitchFamily="34" charset="0"/>
                <a:cs typeface="Times New Roman" pitchFamily="18" charset="0"/>
              </a:rPr>
              <a:t>The councils are held in the Church to interpret the mysteries of faith to the peoples, to bring about renewal in the Church, and to find solutions to the various problems faced by the Church</a:t>
            </a:r>
            <a:r>
              <a:rPr lang="en-US" sz="2400" dirty="0">
                <a:solidFill>
                  <a:srgbClr val="00B0F0"/>
                </a:solidFill>
                <a:latin typeface="Arial Narrow" pitchFamily="34" charset="0"/>
                <a:cs typeface="Times New Roman" pitchFamily="18" charset="0"/>
              </a:rPr>
              <a:t>.</a:t>
            </a:r>
          </a:p>
          <a:p>
            <a:pPr algn="just"/>
            <a:r>
              <a:rPr lang="en-US" sz="2400" dirty="0">
                <a:latin typeface="Arial Narrow" pitchFamily="34" charset="0"/>
                <a:cs typeface="Times New Roman" pitchFamily="18" charset="0"/>
              </a:rPr>
              <a:t>	The </a:t>
            </a:r>
            <a:r>
              <a:rPr lang="en-US" sz="2400" dirty="0">
                <a:latin typeface="Arial Narrow" pitchFamily="34" charset="0"/>
                <a:cs typeface="Times New Roman" pitchFamily="18" charset="0"/>
              </a:rPr>
              <a:t>Church is the sign of salvation for all peoples. God wills that all should come into the Church through the proclamation of the gospel and the witnessing by the members of the Church. </a:t>
            </a:r>
            <a:endParaRPr lang="en-US" sz="2400" dirty="0">
              <a:solidFill>
                <a:srgbClr val="FF00FF"/>
              </a:solidFill>
              <a:latin typeface="Arial Narrow" pitchFamily="34" charset="0"/>
              <a:cs typeface="Times New Roman" pitchFamily="18" charset="0"/>
            </a:endParaRP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CLASS 8\LESSON 14\IMAGE\7.jpg"/>
          <p:cNvPicPr>
            <a:picLocks noChangeAspect="1" noChangeArrowheads="1"/>
          </p:cNvPicPr>
          <p:nvPr/>
        </p:nvPicPr>
        <p:blipFill>
          <a:blip r:embed="rId2" cstate="print"/>
          <a:srcRect/>
          <a:stretch>
            <a:fillRect/>
          </a:stretch>
        </p:blipFill>
        <p:spPr bwMode="auto">
          <a:xfrm>
            <a:off x="0" y="838200"/>
            <a:ext cx="9144000" cy="5143500"/>
          </a:xfrm>
          <a:prstGeom prst="rect">
            <a:avLst/>
          </a:prstGeom>
          <a:noFill/>
        </p:spPr>
      </p:pic>
      <p:sp>
        <p:nvSpPr>
          <p:cNvPr id="5" name="Rectangle 4"/>
          <p:cNvSpPr/>
          <p:nvPr/>
        </p:nvSpPr>
        <p:spPr>
          <a:xfrm>
            <a:off x="0" y="685800"/>
            <a:ext cx="914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5791200"/>
            <a:ext cx="914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1370</TotalTime>
  <Words>164</Words>
  <Application>Microsoft Office PowerPoint</Application>
  <PresentationFormat>On-screen Show (4:3)</PresentationFormat>
  <Paragraphs>47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Word of God:  to Read and  Meditate</vt:lpstr>
      <vt:lpstr>Word of God to Remember </vt:lpstr>
      <vt:lpstr>Let us Pray</vt:lpstr>
      <vt:lpstr>My Resolution</vt:lpstr>
      <vt:lpstr>To Think with the Church</vt:lpstr>
      <vt:lpstr>To Know the Mother Church</vt:lpstr>
      <vt:lpstr>Questions</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405</cp:revision>
  <dcterms:created xsi:type="dcterms:W3CDTF">2009-12-14T09:57:33Z</dcterms:created>
  <dcterms:modified xsi:type="dcterms:W3CDTF">2015-10-16T09:12:13Z</dcterms:modified>
</cp:coreProperties>
</file>